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57" r:id="rId5"/>
    <p:sldId id="259" r:id="rId6"/>
    <p:sldId id="260" r:id="rId7"/>
    <p:sldId id="262" r:id="rId8"/>
    <p:sldId id="263" r:id="rId9"/>
    <p:sldId id="264" r:id="rId10"/>
    <p:sldId id="265" r:id="rId11"/>
    <p:sldId id="266" r:id="rId12"/>
    <p:sldId id="268" r:id="rId13"/>
    <p:sldId id="267" r:id="rId14"/>
    <p:sldId id="270" r:id="rId15"/>
    <p:sldId id="269" r:id="rId16"/>
    <p:sldId id="271" r:id="rId17"/>
    <p:sldId id="272" r:id="rId18"/>
    <p:sldId id="273" r:id="rId19"/>
    <p:sldId id="274" r:id="rId20"/>
    <p:sldId id="275" r:id="rId21"/>
    <p:sldId id="276" r:id="rId22"/>
    <p:sldId id="277" r:id="rId23"/>
    <p:sldId id="278" r:id="rId24"/>
    <p:sldId id="279" r:id="rId25"/>
    <p:sldId id="281"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559B082-6D6E-446B-9717-86530B31D052}" type="datetimeFigureOut">
              <a:rPr lang="pl-PL" smtClean="0"/>
              <a:pPr/>
              <a:t>09.03.2022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891B27-6D91-4FD2-BB2D-36049304C2E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9B082-6D6E-446B-9717-86530B31D052}" type="datetimeFigureOut">
              <a:rPr lang="pl-PL" smtClean="0"/>
              <a:pPr/>
              <a:t>09.03.2022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91B27-6D91-4FD2-BB2D-36049304C2E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a:xfrm>
            <a:off x="1371600" y="4581128"/>
            <a:ext cx="6400800" cy="1512168"/>
          </a:xfrm>
        </p:spPr>
        <p:txBody>
          <a:bodyPr/>
          <a:lstStyle/>
          <a:p>
            <a:r>
              <a:rPr lang="pl-PL" dirty="0" smtClean="0">
                <a:solidFill>
                  <a:schemeClr val="tx1"/>
                </a:solidFill>
              </a:rPr>
              <a:t>Parafialne Konsultacje </a:t>
            </a:r>
          </a:p>
          <a:p>
            <a:r>
              <a:rPr lang="pl-PL" dirty="0" smtClean="0">
                <a:solidFill>
                  <a:schemeClr val="tx1"/>
                </a:solidFill>
              </a:rPr>
              <a:t>Synodalne, Kuślin</a:t>
            </a:r>
            <a:endParaRPr lang="pl-PL"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971600" y="1196752"/>
            <a:ext cx="6624736" cy="30243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DLACZEGO DROGA SYNODALNA</a:t>
            </a:r>
            <a:endParaRPr lang="pl-PL" dirty="0"/>
          </a:p>
        </p:txBody>
      </p:sp>
      <p:sp>
        <p:nvSpPr>
          <p:cNvPr id="3" name="Symbol zastępczy zawartości 2"/>
          <p:cNvSpPr>
            <a:spLocks noGrp="1"/>
          </p:cNvSpPr>
          <p:nvPr>
            <p:ph idx="1"/>
          </p:nvPr>
        </p:nvSpPr>
        <p:spPr/>
        <p:txBody>
          <a:bodyPr>
            <a:noAutofit/>
          </a:bodyPr>
          <a:lstStyle/>
          <a:p>
            <a:r>
              <a:rPr lang="pl-PL" sz="2400" dirty="0" smtClean="0"/>
              <a:t>Synod nie ma być tylko jednorazowym wydarzeniem, ale zainicjowaniem procesu zmian: większego współuczestnictwa osób świeckich w podejmowaniu decyzji duszpasterskich oraz pogłębionej współpracy świeckich i duchownych w realizacji misji. Synodalność ma stać się stylem Kościoła, </a:t>
            </a:r>
          </a:p>
          <a:p>
            <a:r>
              <a:rPr lang="pl-PL" sz="2400" dirty="0" smtClean="0"/>
              <a:t>W następstwie tego mogą nastąpić zmiany w strukturach przewodzenia Kościołem: począwszy od najmniejszych wspólnot i  parafii po wymiar powszechny. Wzrastać będzie partycypacja osób świeckich w kształtowaniu życia Kościoła – ze szczególnym zwróceniem uwagi na rolę kobiet – bez utraty ewangelicznej istoty władzy pasterskiej kolegium biskupów w jedności z papieżem.</a:t>
            </a:r>
            <a:endParaRPr lang="pl-P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DLACZEGO DROGA SYNODALNA</a:t>
            </a:r>
            <a:endParaRPr lang="pl-PL" dirty="0"/>
          </a:p>
        </p:txBody>
      </p:sp>
      <p:sp>
        <p:nvSpPr>
          <p:cNvPr id="3" name="Symbol zastępczy zawartości 2"/>
          <p:cNvSpPr>
            <a:spLocks noGrp="1"/>
          </p:cNvSpPr>
          <p:nvPr>
            <p:ph idx="1"/>
          </p:nvPr>
        </p:nvSpPr>
        <p:spPr/>
        <p:txBody>
          <a:bodyPr>
            <a:noAutofit/>
          </a:bodyPr>
          <a:lstStyle/>
          <a:p>
            <a:r>
              <a:rPr lang="pl-PL" sz="2000" dirty="0" smtClean="0"/>
              <a:t>Znaleźliśmy się w przełomowym momencie w życiu Kościoła i świata, który jest dla wszystkich trudny, ale który można potraktować jako szansę na pozytywne zmiany: </a:t>
            </a:r>
          </a:p>
          <a:p>
            <a:r>
              <a:rPr lang="pl-PL" sz="2000" dirty="0" smtClean="0"/>
              <a:t>– „konflikty lokalne i międzynarodowe, rosnący wpływ zmian klimatycznych, migracje, różne formy niesprawiedliwości, rasizm, przemoc, prześladowania i pogłębiające się nierówności między ludźmi, by wymienić kilka” </a:t>
            </a:r>
          </a:p>
          <a:p>
            <a:r>
              <a:rPr lang="pl-PL" sz="2000" dirty="0" smtClean="0"/>
              <a:t>– „w  Kościele kontekst ten jest naznaczony cierpieniem, jakiego doświadczają nieletni i  osoby bezbronne z  powodu wykorzystania seksualnego, władzy i  sumienia, popełnianych przez znaczną liczbę księży i osób konsekrowanych”</a:t>
            </a:r>
          </a:p>
          <a:p>
            <a:r>
              <a:rPr lang="pl-PL" sz="2000" dirty="0" smtClean="0"/>
              <a:t> – „pandemia COVID-19 sprawiła, że istniejące nierówności jeszcze bardziej się pogłębiły” – kryzys globalny obudził świadomość, że płyniemy w tej samej łodzi, w której „nieszczęście jednego szkodzi wszystkim”</a:t>
            </a:r>
            <a:endParaRPr lang="pl-PL"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Udział w Synodzie</a:t>
            </a:r>
            <a:endParaRPr lang="pl-PL" dirty="0"/>
          </a:p>
        </p:txBody>
      </p:sp>
      <p:sp>
        <p:nvSpPr>
          <p:cNvPr id="3" name="Symbol zastępczy zawartości 2"/>
          <p:cNvSpPr>
            <a:spLocks noGrp="1"/>
          </p:cNvSpPr>
          <p:nvPr>
            <p:ph idx="1"/>
          </p:nvPr>
        </p:nvSpPr>
        <p:spPr/>
        <p:txBody>
          <a:bodyPr>
            <a:noAutofit/>
          </a:bodyPr>
          <a:lstStyle/>
          <a:p>
            <a:r>
              <a:rPr lang="pl-PL" sz="2000" dirty="0" smtClean="0"/>
              <a:t>Wszyscy ochrzczeni – na tyle, na ile otwierają się na Ducha Świętego i umacniają swoją wiarę w  Kościele – mogą mieć swój cenny udział we wspólnym rozeznawaniu tego, co Duch mówi do Kościoła</a:t>
            </a:r>
          </a:p>
          <a:p>
            <a:r>
              <a:rPr lang="pl-PL" sz="2000" dirty="0"/>
              <a:t>Z</a:t>
            </a:r>
            <a:r>
              <a:rPr lang="pl-PL" sz="2000" dirty="0" smtClean="0"/>
              <a:t>aproszeni do włączenia się w drogę synodalną: począwszy od praktykujących katolików po osoby niepraktykujące oraz ochrzczone w innych wspólnotach chrześcijańskich</a:t>
            </a:r>
          </a:p>
          <a:p>
            <a:r>
              <a:rPr lang="pl-PL" sz="2000" dirty="0" smtClean="0"/>
              <a:t>Konsultacje synodalne są również okazją do spotkania i wzajemnego słuchania wszystkich, niezależnie od ich światopoglądu i przynależności religijnej. W duchu braterstwa chcemy zadawać sobie pytania – jaka wspólna droga jest dla nas możliwa, w jaki sposób możemy razem przyczynić się dla dobra wspólnego?</a:t>
            </a:r>
          </a:p>
          <a:p>
            <a:r>
              <a:rPr lang="pl-PL" sz="2000" dirty="0" smtClean="0">
                <a:solidFill>
                  <a:srgbClr val="FF0000"/>
                </a:solidFill>
              </a:rPr>
              <a:t>SYNOD ma być początkiem wspólnej, lepszej drogi, a nie kończyć się wraz z końcową </a:t>
            </a:r>
            <a:r>
              <a:rPr lang="pl-PL" sz="2000" dirty="0" err="1" smtClean="0">
                <a:solidFill>
                  <a:srgbClr val="FF0000"/>
                </a:solidFill>
              </a:rPr>
              <a:t>adhortacją</a:t>
            </a:r>
            <a:r>
              <a:rPr lang="pl-PL" sz="2000" dirty="0" smtClean="0">
                <a:solidFill>
                  <a:srgbClr val="FF0000"/>
                </a:solidFill>
              </a:rPr>
              <a:t> Papieża. Każdy z nas może w tym odegrać ważną rolę.</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Nasze spotkania</a:t>
            </a:r>
            <a:endParaRPr lang="pl-PL" dirty="0"/>
          </a:p>
        </p:txBody>
      </p:sp>
      <p:sp>
        <p:nvSpPr>
          <p:cNvPr id="3" name="Symbol zastępczy zawartości 2"/>
          <p:cNvSpPr>
            <a:spLocks noGrp="1"/>
          </p:cNvSpPr>
          <p:nvPr>
            <p:ph idx="1"/>
          </p:nvPr>
        </p:nvSpPr>
        <p:spPr>
          <a:xfrm>
            <a:off x="457200" y="1268760"/>
            <a:ext cx="8229600" cy="5400600"/>
          </a:xfrm>
        </p:spPr>
        <p:txBody>
          <a:bodyPr>
            <a:normAutofit lnSpcReduction="10000"/>
          </a:bodyPr>
          <a:lstStyle/>
          <a:p>
            <a:r>
              <a:rPr lang="pl-PL" sz="2000" dirty="0" smtClean="0"/>
              <a:t>Celem </a:t>
            </a:r>
            <a:r>
              <a:rPr lang="pl-PL" sz="2000" dirty="0" err="1" smtClean="0"/>
              <a:t>synodu</a:t>
            </a:r>
            <a:r>
              <a:rPr lang="pl-PL" sz="2000" dirty="0" smtClean="0"/>
              <a:t> nie jest tworzenie dokumentów, ale to, by „zrodziły się marzenia, powstały proroctwa i wizje, rozkwitły nadzieje, umocniła się ufność, zostały opatrzone rany, nawiązały się relacje, wstał świt nadziei, by uczono się od siebie nawzajem i budowano pozytywną wyobraźnię, która oświeci umysły, rozpali serca, przywróci rękom siły”</a:t>
            </a:r>
          </a:p>
          <a:p>
            <a:r>
              <a:rPr lang="pl-PL" sz="2000" dirty="0" smtClean="0"/>
              <a:t>10 głównych tematów:</a:t>
            </a:r>
          </a:p>
          <a:p>
            <a:pPr>
              <a:buNone/>
            </a:pPr>
            <a:r>
              <a:rPr lang="pl-PL" sz="1600" dirty="0" smtClean="0"/>
              <a:t>1. IDĄC RAZEM</a:t>
            </a:r>
          </a:p>
          <a:p>
            <a:pPr>
              <a:buNone/>
            </a:pPr>
            <a:r>
              <a:rPr lang="pl-PL" sz="1600" dirty="0" smtClean="0"/>
              <a:t>2.SŁUCHANIE</a:t>
            </a:r>
          </a:p>
          <a:p>
            <a:pPr>
              <a:buNone/>
            </a:pPr>
            <a:r>
              <a:rPr lang="pl-PL" sz="1600" dirty="0" smtClean="0"/>
              <a:t>3.ZABIERANIE GŁOSU</a:t>
            </a:r>
          </a:p>
          <a:p>
            <a:pPr>
              <a:buNone/>
            </a:pPr>
            <a:r>
              <a:rPr lang="pl-PL" sz="1600" dirty="0" smtClean="0"/>
              <a:t>4.CELEBROWANIE</a:t>
            </a:r>
          </a:p>
          <a:p>
            <a:pPr>
              <a:buNone/>
            </a:pPr>
            <a:r>
              <a:rPr lang="pl-PL" sz="1600" dirty="0" smtClean="0"/>
              <a:t>5.WSPÓŁODPOWIEDZIALNI W MISJI KOŚCIOŁA</a:t>
            </a:r>
          </a:p>
          <a:p>
            <a:pPr>
              <a:buNone/>
            </a:pPr>
            <a:r>
              <a:rPr lang="pl-PL" sz="1600" dirty="0" smtClean="0"/>
              <a:t> 6.DIALOG W KOŚCIELEI i SPOŁECZEŃSTWIE</a:t>
            </a:r>
          </a:p>
          <a:p>
            <a:pPr>
              <a:buNone/>
            </a:pPr>
            <a:r>
              <a:rPr lang="pl-PL" sz="1600" dirty="0" smtClean="0"/>
              <a:t>7.DIALOG MIĘDZYRELIGIJNY Z OSOBAMI, KTÓRE NIE UTOŻSAMIAJĄ SIĘ Z ŻADNĄ WSPÓLNOTĄ RELIGIJNĄ, Z OSOBAMI NIEWIERZĄCYMI</a:t>
            </a:r>
          </a:p>
          <a:p>
            <a:pPr>
              <a:buNone/>
            </a:pPr>
            <a:r>
              <a:rPr lang="pl-PL" sz="1600" dirty="0" smtClean="0"/>
              <a:t>8. EKUMENIZM</a:t>
            </a:r>
          </a:p>
          <a:p>
            <a:pPr>
              <a:buNone/>
            </a:pPr>
            <a:r>
              <a:rPr lang="pl-PL" sz="1600" dirty="0" smtClean="0"/>
              <a:t>9.WŁADZA I UCZESTNICTWO</a:t>
            </a:r>
          </a:p>
          <a:p>
            <a:pPr>
              <a:buNone/>
            </a:pPr>
            <a:r>
              <a:rPr lang="pl-PL" sz="1600" dirty="0" smtClean="0"/>
              <a:t>10.ROZEZNAWANIE I PODEJMOWANIE DECYZJI</a:t>
            </a:r>
          </a:p>
          <a:p>
            <a:pPr>
              <a:buNone/>
            </a:pPr>
            <a:r>
              <a:rPr lang="pl-PL" sz="1600" dirty="0" smtClean="0"/>
              <a:t>11. FORMOWANIE SIĘ W SYNODALNOŚCI</a:t>
            </a:r>
          </a:p>
          <a:p>
            <a:pPr>
              <a:buNone/>
            </a:pPr>
            <a:endParaRPr lang="pl-PL" sz="2000" dirty="0" smtClean="0"/>
          </a:p>
          <a:p>
            <a:pPr>
              <a:buNone/>
            </a:pPr>
            <a:endParaRPr lang="pl-PL"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Sposób pracy</a:t>
            </a:r>
            <a:endParaRPr lang="pl-PL" dirty="0"/>
          </a:p>
        </p:txBody>
      </p:sp>
      <p:sp>
        <p:nvSpPr>
          <p:cNvPr id="3" name="Symbol zastępczy zawartości 2"/>
          <p:cNvSpPr>
            <a:spLocks noGrp="1"/>
          </p:cNvSpPr>
          <p:nvPr>
            <p:ph idx="1"/>
          </p:nvPr>
        </p:nvSpPr>
        <p:spPr/>
        <p:txBody>
          <a:bodyPr>
            <a:normAutofit fontScale="92500"/>
          </a:bodyPr>
          <a:lstStyle/>
          <a:p>
            <a:r>
              <a:rPr lang="pl-PL" dirty="0" smtClean="0"/>
              <a:t>Małe grupy tematyczne rozpatrują jeden problem i podsumowują syntezą.</a:t>
            </a:r>
          </a:p>
          <a:p>
            <a:r>
              <a:rPr lang="pl-PL" dirty="0" smtClean="0"/>
              <a:t>Grupa ma swego moderatora.</a:t>
            </a:r>
          </a:p>
          <a:p>
            <a:r>
              <a:rPr lang="pl-PL" dirty="0" smtClean="0"/>
              <a:t>Spotkania tematyczne – sugerowane terminy: </a:t>
            </a:r>
          </a:p>
          <a:p>
            <a:pPr>
              <a:buNone/>
            </a:pPr>
            <a:r>
              <a:rPr lang="pl-PL" dirty="0" smtClean="0"/>
              <a:t>            25.02.; 25.02.;11.03.;17.03.; </a:t>
            </a:r>
          </a:p>
          <a:p>
            <a:pPr>
              <a:buFont typeface="Arial" charset="0"/>
              <a:buChar char="•"/>
            </a:pPr>
            <a:r>
              <a:rPr lang="pl-PL" dirty="0" smtClean="0"/>
              <a:t>Spotkanie końcowe – podsumowanie prac grup</a:t>
            </a:r>
          </a:p>
          <a:p>
            <a:pPr>
              <a:buFont typeface="Arial" charset="0"/>
              <a:buChar char="•"/>
            </a:pPr>
            <a:r>
              <a:rPr lang="pl-PL" dirty="0" smtClean="0"/>
              <a:t>Do Wielkanocy – Synteza przekazana do Sekretariatu Synodalnego Archidiecezji</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IDĄC RAZEM</a:t>
            </a:r>
            <a:endParaRPr lang="pl-PL" dirty="0"/>
          </a:p>
        </p:txBody>
      </p:sp>
      <p:sp>
        <p:nvSpPr>
          <p:cNvPr id="3" name="Symbol zastępczy zawartości 2"/>
          <p:cNvSpPr>
            <a:spLocks noGrp="1"/>
          </p:cNvSpPr>
          <p:nvPr>
            <p:ph idx="1"/>
          </p:nvPr>
        </p:nvSpPr>
        <p:spPr/>
        <p:txBody>
          <a:bodyPr>
            <a:normAutofit fontScale="92500" lnSpcReduction="10000"/>
          </a:bodyPr>
          <a:lstStyle/>
          <a:p>
            <a:r>
              <a:rPr lang="pl-PL" sz="2800" dirty="0" smtClean="0"/>
              <a:t>W Kościele i w społeczeństwie jesteśmy w drodze. Zastanówmy się, jak wygląda </a:t>
            </a:r>
            <a:r>
              <a:rPr lang="pl-PL" sz="2800" dirty="0" err="1" smtClean="0"/>
              <a:t>nasz</a:t>
            </a:r>
            <a:r>
              <a:rPr lang="pl-PL" sz="2800" dirty="0" smtClean="0"/>
              <a:t> Kościół lokalny. Kim są ci, którzy „idą razem”? Z kim ja „idę razem”? Kim są ci, którzy wydają się bardziej oddaleni? Jakie grupy lub osoby pozostają na marginesie? Kogo nie spotykam na drodze? Czy „starzy” i „młodzi” idą razem – czy osobnymi drogami? Czy duchowni i świeccy idą razem? Co mogę/co możemy zrobić, aby „iść bardziej razem”? Jak spotkać tych, którzy pozostają na marginesie</a:t>
            </a:r>
          </a:p>
          <a:p>
            <a:r>
              <a:rPr lang="pl-PL" sz="2800" dirty="0" smtClean="0"/>
              <a:t>Jakie konstruktywne rozwiązania możemy zaproponować, aby zaradzić podziałom w parafii, wspólnocie, społeczności lokalnej, rodzinie?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Słuchanie</a:t>
            </a:r>
            <a:endParaRPr lang="pl-PL" dirty="0"/>
          </a:p>
        </p:txBody>
      </p:sp>
      <p:sp>
        <p:nvSpPr>
          <p:cNvPr id="3" name="Symbol zastępczy zawartości 2"/>
          <p:cNvSpPr>
            <a:spLocks noGrp="1"/>
          </p:cNvSpPr>
          <p:nvPr>
            <p:ph idx="1"/>
          </p:nvPr>
        </p:nvSpPr>
        <p:spPr/>
        <p:txBody>
          <a:bodyPr>
            <a:normAutofit/>
          </a:bodyPr>
          <a:lstStyle/>
          <a:p>
            <a:r>
              <a:rPr lang="pl-PL" sz="2400" dirty="0" smtClean="0"/>
              <a:t>Zastanówmy się , czy my się wzajemnie słuchamy? Czy umiemy słuchać się nawzajem (w Kościele i nie tylko)? </a:t>
            </a:r>
          </a:p>
          <a:p>
            <a:r>
              <a:rPr lang="pl-PL" sz="2400" dirty="0" smtClean="0"/>
              <a:t>Czy uważasz , że w Kościele słucha się głosu świeckich? Jak słucha się księży? W jaki sposób słucha się kobiet? W jaki sposób słuch się młodych ludzi? </a:t>
            </a:r>
          </a:p>
          <a:p>
            <a:r>
              <a:rPr lang="pl-PL" sz="2400" dirty="0" smtClean="0"/>
              <a:t>Jak słuchamy ( i czy w ogóle) tych osób, którzy mają inne poglądy niż nasze własne? </a:t>
            </a:r>
          </a:p>
          <a:p>
            <a:r>
              <a:rPr lang="pl-PL" sz="2400" dirty="0" smtClean="0"/>
              <a:t>Jak dobrze słuchamy tych, którzy są na peryferiach?</a:t>
            </a:r>
          </a:p>
          <a:p>
            <a:r>
              <a:rPr lang="pl-PL" sz="2400" dirty="0" smtClean="0"/>
              <a:t>Jaka jest przestrzeń dla głosu mniejszości, zwłaszcza tych, którzy doświadczają ubóstwa, marginalizacji lub wykluczenia społecznego? </a:t>
            </a:r>
            <a:endParaRPr lang="pl-PL"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3. Zabieranie głosu</a:t>
            </a:r>
            <a:endParaRPr lang="pl-PL" dirty="0"/>
          </a:p>
        </p:txBody>
      </p:sp>
      <p:sp>
        <p:nvSpPr>
          <p:cNvPr id="3" name="Symbol zastępczy zawartości 2"/>
          <p:cNvSpPr>
            <a:spLocks noGrp="1"/>
          </p:cNvSpPr>
          <p:nvPr>
            <p:ph idx="1"/>
          </p:nvPr>
        </p:nvSpPr>
        <p:spPr/>
        <p:txBody>
          <a:bodyPr>
            <a:normAutofit fontScale="92500"/>
          </a:bodyPr>
          <a:lstStyle/>
          <a:p>
            <a:r>
              <a:rPr lang="pl-PL" sz="1800" dirty="0" smtClean="0"/>
              <a:t>Wszyscy są zaproszeni, aby mówić z odwagą, aby jasno i szczerze wyrażać swoje poglądy, łącząc w tym wolność, prawdę i miłość</a:t>
            </a:r>
            <a:r>
              <a:rPr lang="pl-PL" sz="1800" i="1" dirty="0" smtClean="0"/>
              <a:t>.</a:t>
            </a:r>
            <a:r>
              <a:rPr lang="pl-PL" sz="1800" dirty="0" smtClean="0"/>
              <a:t> </a:t>
            </a:r>
          </a:p>
          <a:p>
            <a:pPr fontAlgn="base"/>
            <a:r>
              <a:rPr lang="pl-PL" sz="1800" dirty="0" smtClean="0"/>
              <a:t>Czyj głos liczy się w Kościele? </a:t>
            </a:r>
          </a:p>
          <a:p>
            <a:pPr fontAlgn="base"/>
            <a:r>
              <a:rPr lang="pl-PL" sz="1800" dirty="0" smtClean="0"/>
              <a:t>Co umożliwia, a co utrudnia odważne, szczere i odpowiedzialne wypowiadanie się w naszym Kościele lokalnym i w społeczeństwie? </a:t>
            </a:r>
          </a:p>
          <a:p>
            <a:pPr fontAlgn="base"/>
            <a:r>
              <a:rPr lang="pl-PL" sz="1800" dirty="0" smtClean="0"/>
              <a:t>Czy łatwo nam wypowiadać własne zdanie w Kościele? </a:t>
            </a:r>
          </a:p>
          <a:p>
            <a:pPr fontAlgn="base"/>
            <a:r>
              <a:rPr lang="pl-PL" sz="1800" dirty="0" smtClean="0"/>
              <a:t>Kto zabiera głos w imieniu naszej grupy lub wspólnoty i jak jest ta osoba wybierana? </a:t>
            </a:r>
          </a:p>
          <a:p>
            <a:pPr fontAlgn="base"/>
            <a:r>
              <a:rPr lang="pl-PL" sz="1800" dirty="0" smtClean="0"/>
              <a:t>Czy mamy poczucie, że osoby sprawujące władzę w Kościele przemawiają w naszym imieniu? </a:t>
            </a:r>
          </a:p>
          <a:p>
            <a:pPr fontAlgn="base"/>
            <a:r>
              <a:rPr lang="pl-PL" sz="1800" dirty="0" smtClean="0"/>
              <a:t>Czy potrafimy odróżnić w przestrzeni publicznej prywatne opinie od oficjalnego nauczania Kościoła ?</a:t>
            </a:r>
          </a:p>
          <a:p>
            <a:pPr fontAlgn="base"/>
            <a:r>
              <a:rPr lang="pl-PL" sz="1800" dirty="0" smtClean="0"/>
              <a:t>Jak możemy poszerzyć w Kościele przestrzeń do swobodnej wypowiedzi?</a:t>
            </a:r>
          </a:p>
          <a:p>
            <a:pPr fontAlgn="base"/>
            <a:r>
              <a:rPr lang="pl-PL" sz="1800" dirty="0" smtClean="0"/>
              <a:t>Jak poprawić jakość obecności Kościoła w mediach? </a:t>
            </a:r>
          </a:p>
          <a:p>
            <a:pPr fontAlgn="base"/>
            <a:r>
              <a:rPr lang="pl-PL" sz="1800" dirty="0" smtClean="0"/>
              <a:t>Czy katolickie media pomagają nam sformułować nasze poglądy w sprawach Kościoła i wiary? </a:t>
            </a:r>
          </a:p>
          <a:p>
            <a:endParaRPr lang="pl-PL"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4.Władza i Uczestnictwo</a:t>
            </a:r>
            <a:endParaRPr lang="pl-PL" dirty="0"/>
          </a:p>
        </p:txBody>
      </p:sp>
      <p:sp>
        <p:nvSpPr>
          <p:cNvPr id="3" name="Symbol zastępczy zawartości 2"/>
          <p:cNvSpPr>
            <a:spLocks noGrp="1"/>
          </p:cNvSpPr>
          <p:nvPr>
            <p:ph idx="1"/>
          </p:nvPr>
        </p:nvSpPr>
        <p:spPr/>
        <p:txBody>
          <a:bodyPr>
            <a:noAutofit/>
          </a:bodyPr>
          <a:lstStyle/>
          <a:p>
            <a:r>
              <a:rPr lang="pl-PL" sz="2400" dirty="0" smtClean="0"/>
              <a:t>W jaki sposób realizowana jest władza i zarządzanie parafią? Jak się czujemy w tak zarządzanej wspólnocie?</a:t>
            </a:r>
          </a:p>
          <a:p>
            <a:r>
              <a:rPr lang="pl-PL" sz="2400" dirty="0" smtClean="0"/>
              <a:t>W jaki sposób praca zespołowa i współodpowiedzialność są realizowane w praktyce?</a:t>
            </a:r>
          </a:p>
          <a:p>
            <a:r>
              <a:rPr lang="pl-PL" sz="2400" dirty="0" smtClean="0"/>
              <a:t>Czy i w jaki sposób osoby świeckie są zapraszane do odpowiedzialności?</a:t>
            </a:r>
          </a:p>
          <a:p>
            <a:r>
              <a:rPr lang="pl-PL" sz="2400" dirty="0" smtClean="0"/>
              <a:t>Czy jesteśmy gotowi i chętni do wzięcia współodpowiedzialności? </a:t>
            </a:r>
          </a:p>
          <a:p>
            <a:r>
              <a:rPr lang="pl-PL" sz="2400" dirty="0" smtClean="0"/>
              <a:t>Jak funkcjonują rady parafialne ( duszpasterskie, ekonomiczne) ? Czy chcemy się w nie angażować? </a:t>
            </a:r>
          </a:p>
          <a:p>
            <a:r>
              <a:rPr lang="pl-PL" sz="2400" dirty="0" smtClean="0"/>
              <a:t>Jak oceniana i przez kogo jest aktywność świeckich w pracy na rzecz parafii? </a:t>
            </a:r>
            <a:endParaRPr lang="pl-PL"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5.Podejmowanie decyzji </a:t>
            </a:r>
            <a:endParaRPr lang="pl-PL" dirty="0"/>
          </a:p>
        </p:txBody>
      </p:sp>
      <p:sp>
        <p:nvSpPr>
          <p:cNvPr id="3" name="Symbol zastępczy zawartości 2"/>
          <p:cNvSpPr>
            <a:spLocks noGrp="1"/>
          </p:cNvSpPr>
          <p:nvPr>
            <p:ph idx="1"/>
          </p:nvPr>
        </p:nvSpPr>
        <p:spPr/>
        <p:txBody>
          <a:bodyPr>
            <a:normAutofit/>
          </a:bodyPr>
          <a:lstStyle/>
          <a:p>
            <a:r>
              <a:rPr lang="pl-PL" sz="2400" dirty="0" smtClean="0"/>
              <a:t>Czy styl synodalny ( wspólnie) jest widoczny w przewodzeniu naszemu Kościołowi lokalnemu?</a:t>
            </a:r>
          </a:p>
          <a:p>
            <a:r>
              <a:rPr lang="pl-PL" sz="2400" dirty="0" smtClean="0"/>
              <a:t>Czy metody podejmowania decyzji pomagają słuchać całego Ludu Bożego? Jaka jest praktyka?</a:t>
            </a:r>
          </a:p>
          <a:p>
            <a:r>
              <a:rPr lang="pl-PL" sz="2400" dirty="0" smtClean="0"/>
              <a:t>Jakie są procedury, aby promować i uzyskać przejrzystość oraz rozliczenie z podejmowanych decyzji w Kościele? </a:t>
            </a:r>
          </a:p>
          <a:p>
            <a:r>
              <a:rPr lang="pl-PL" sz="2400" dirty="0" smtClean="0"/>
              <a:t>Czy rozeznawanie poprzedza podejmowanie decyzji? Jak możemy się uczyć wspólnotowego rozeznania w Duchu Świętym? </a:t>
            </a:r>
          </a:p>
          <a:p>
            <a:pPr>
              <a:buNone/>
            </a:pPr>
            <a:endParaRPr lang="pl-PL" sz="2000" dirty="0" smtClean="0"/>
          </a:p>
          <a:p>
            <a:endParaRPr lang="pl-PL"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dirty="0" smtClean="0">
                <a:solidFill>
                  <a:srgbClr val="FF0000"/>
                </a:solidFill>
              </a:rPr>
              <a:t>ADSUMUS SANCTE SPIRITUS</a:t>
            </a:r>
            <a:endParaRPr lang="pl-PL" dirty="0">
              <a:solidFill>
                <a:srgbClr val="FF0000"/>
              </a:solidFill>
            </a:endParaRPr>
          </a:p>
        </p:txBody>
      </p:sp>
      <p:sp>
        <p:nvSpPr>
          <p:cNvPr id="3" name="Symbol zastępczy zawartości 2"/>
          <p:cNvSpPr>
            <a:spLocks noGrp="1"/>
          </p:cNvSpPr>
          <p:nvPr>
            <p:ph idx="1"/>
          </p:nvPr>
        </p:nvSpPr>
        <p:spPr>
          <a:xfrm>
            <a:off x="467544" y="980728"/>
            <a:ext cx="8229600" cy="5433467"/>
          </a:xfrm>
        </p:spPr>
        <p:txBody>
          <a:bodyPr>
            <a:noAutofit/>
          </a:bodyPr>
          <a:lstStyle/>
          <a:p>
            <a:pPr>
              <a:buNone/>
            </a:pPr>
            <a:r>
              <a:rPr lang="pl-PL" sz="2400" dirty="0" smtClean="0"/>
              <a:t>Stajemy przed Tobą, Duchu Święty, zgromadzeni w Imię Twoje. Z Tobą jedynie, który nas prowadzisz; zamieszkaj w naszych sercach, naucz nas drogi, którą mamy iść i jak mamy nią podążać. </a:t>
            </a:r>
          </a:p>
          <a:p>
            <a:pPr>
              <a:buNone/>
            </a:pPr>
            <a:r>
              <a:rPr lang="pl-PL" sz="2400" dirty="0" smtClean="0"/>
              <a:t> Jesteśmy słabi i grzeszni; nie dozwól, abyśmy wprowadzali nieład. Nie pozwól, by niewiedza sprowadziła nas na niewłaściwą drogę, albo stronniczość wpływała na nasze działania. </a:t>
            </a:r>
          </a:p>
          <a:p>
            <a:pPr>
              <a:buNone/>
            </a:pPr>
            <a:r>
              <a:rPr lang="pl-PL" sz="2400" dirty="0" smtClean="0"/>
              <a:t>Niech w Tobie odnajdziemy naszą jedność, abyśmy mogli razem podążać do życia wiecznego, i abyśmy nie zbaczali z drogi prawdy i tego, co jest słuszne. </a:t>
            </a:r>
          </a:p>
          <a:p>
            <a:pPr>
              <a:buNone/>
            </a:pPr>
            <a:r>
              <a:rPr lang="pl-PL" sz="2400" dirty="0" smtClean="0"/>
              <a:t>O to wszystko prosimy Ciebie, który działasz w każdym miejscu i czasie, w komunii Ojca i Syna, na wieki wieków .Amen</a:t>
            </a:r>
            <a:endParaRPr lang="pl-PL"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6. Dialog w Kościele</a:t>
            </a:r>
            <a:endParaRPr lang="pl-PL" dirty="0"/>
          </a:p>
        </p:txBody>
      </p:sp>
      <p:sp>
        <p:nvSpPr>
          <p:cNvPr id="3" name="Symbol zastępczy zawartości 2"/>
          <p:cNvSpPr>
            <a:spLocks noGrp="1"/>
          </p:cNvSpPr>
          <p:nvPr>
            <p:ph idx="1"/>
          </p:nvPr>
        </p:nvSpPr>
        <p:spPr/>
        <p:txBody>
          <a:bodyPr>
            <a:normAutofit fontScale="92500" lnSpcReduction="10000"/>
          </a:bodyPr>
          <a:lstStyle/>
          <a:p>
            <a:r>
              <a:rPr lang="pl-PL" sz="2400" dirty="0" smtClean="0"/>
              <a:t>Czy i w jakich sytuacjach różne osoby w naszej wspólnocie się spotykają, aby prowadzić dialog? Formalne czy nieformalne spotkania?</a:t>
            </a:r>
          </a:p>
          <a:p>
            <a:r>
              <a:rPr lang="pl-PL" sz="2400" dirty="0" smtClean="0"/>
              <a:t>Jakie są miejsca dialogu w naszym Kościele lokalnym? </a:t>
            </a:r>
          </a:p>
          <a:p>
            <a:r>
              <a:rPr lang="pl-PL" sz="2400" dirty="0" smtClean="0"/>
              <a:t>W jaki sposób są rozwiązywane trudności i konflikty? </a:t>
            </a:r>
          </a:p>
          <a:p>
            <a:r>
              <a:rPr lang="pl-PL" sz="2400" dirty="0" smtClean="0"/>
              <a:t>Jak podchodzi się do różnicy poglądów? Czy są akceptowane różnice?</a:t>
            </a:r>
          </a:p>
          <a:p>
            <a:r>
              <a:rPr lang="pl-PL" sz="2400" dirty="0" smtClean="0"/>
              <a:t>Czy wspólnota lokalna współpracuje lub szuka kontaktu  z wspólnotami zakonnymi, stowarzyszeniami świeckich, ruchami, itp.? </a:t>
            </a:r>
          </a:p>
          <a:p>
            <a:r>
              <a:rPr lang="pl-PL" sz="2400" dirty="0" smtClean="0"/>
              <a:t>Czy i jak wspólnota odnosi się do osób niewierzących, osób innych religii, osób areligijnych? </a:t>
            </a:r>
          </a:p>
          <a:p>
            <a:r>
              <a:rPr lang="pl-PL" sz="2400" dirty="0" smtClean="0"/>
              <a:t>Czy Kościół w Polsce prowadzi dialog i uczy się od innych?</a:t>
            </a:r>
          </a:p>
          <a:p>
            <a:endParaRPr lang="pl-PL"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7.Celebrowanie</a:t>
            </a:r>
            <a:endParaRPr lang="pl-PL" dirty="0"/>
          </a:p>
        </p:txBody>
      </p:sp>
      <p:sp>
        <p:nvSpPr>
          <p:cNvPr id="3" name="Symbol zastępczy zawartości 2"/>
          <p:cNvSpPr>
            <a:spLocks noGrp="1"/>
          </p:cNvSpPr>
          <p:nvPr>
            <p:ph idx="1"/>
          </p:nvPr>
        </p:nvSpPr>
        <p:spPr/>
        <p:txBody>
          <a:bodyPr>
            <a:normAutofit/>
          </a:bodyPr>
          <a:lstStyle/>
          <a:p>
            <a:r>
              <a:rPr lang="pl-PL" sz="2800" dirty="0" smtClean="0"/>
              <a:t>Jak zachęcać do czynnego uczestnictwa w liturgii wszystkich wiernych?</a:t>
            </a:r>
          </a:p>
          <a:p>
            <a:r>
              <a:rPr lang="pl-PL" sz="2800" dirty="0" smtClean="0"/>
              <a:t>W jaki sposób i czy w ogóle , celebracje liturgiczne inspirują i kształtują życie w naszej wspólnocie?</a:t>
            </a:r>
          </a:p>
          <a:p>
            <a:r>
              <a:rPr lang="pl-PL" sz="2800" dirty="0" smtClean="0"/>
              <a:t>Czy liturgia wpływa na nasze decyzje?</a:t>
            </a:r>
          </a:p>
          <a:p>
            <a:r>
              <a:rPr lang="pl-PL" sz="2800" dirty="0" smtClean="0"/>
              <a:t>W jakim stopniu włączamy uczestników liturgii w podejmowanie funkcji liturgicznych? Czy są chętni do pełnienia tych funkcji?</a:t>
            </a:r>
          </a:p>
          <a:p>
            <a:r>
              <a:rPr lang="pl-PL" sz="2800" dirty="0" smtClean="0"/>
              <a:t>Co zrobić, abyśmy pełniej uczestniczyli w liturgii?</a:t>
            </a:r>
          </a:p>
          <a:p>
            <a:endParaRPr lang="pl-PL"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8.Współodpowiedzialni w misji Kościoła</a:t>
            </a:r>
            <a:endParaRPr lang="pl-PL" sz="3200" b="1" dirty="0"/>
          </a:p>
        </p:txBody>
      </p:sp>
      <p:sp>
        <p:nvSpPr>
          <p:cNvPr id="3" name="Symbol zastępczy zawartości 2"/>
          <p:cNvSpPr>
            <a:spLocks noGrp="1"/>
          </p:cNvSpPr>
          <p:nvPr>
            <p:ph idx="1"/>
          </p:nvPr>
        </p:nvSpPr>
        <p:spPr/>
        <p:txBody>
          <a:bodyPr>
            <a:normAutofit/>
          </a:bodyPr>
          <a:lstStyle/>
          <a:p>
            <a:r>
              <a:rPr lang="pl-PL" sz="2400" dirty="0" smtClean="0"/>
              <a:t>Co jest naszą wspólną misją? W jaki sposób członkowie naszego Kościoła lokalnego są aktywni w jego misji?</a:t>
            </a:r>
          </a:p>
          <a:p>
            <a:r>
              <a:rPr lang="pl-PL" sz="2400" dirty="0" smtClean="0"/>
              <a:t>Czy i w jaki sposób wspólnota wspiera swoich członków zaangażowanych na rzecz społeczeństwa ( nauczanie, krzewienie sprawiedliwości społecznej, praw mniejszości,  ochrona praw człowieka, troska o środowisko, itp.).</a:t>
            </a:r>
          </a:p>
          <a:p>
            <a:r>
              <a:rPr lang="pl-PL" sz="2400" dirty="0" smtClean="0"/>
              <a:t>Czy i jak podejmujemy decyzje o kierunkach zaangażowania duszpasterskiego?</a:t>
            </a:r>
          </a:p>
          <a:p>
            <a:r>
              <a:rPr lang="pl-PL" sz="2400" dirty="0" smtClean="0"/>
              <a:t>Co możemy zrobić, abyśmy pełniej uczestniczyli w misji Kościoła?</a:t>
            </a:r>
            <a:endParaRPr lang="pl-PL"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9. Ekumenizm</a:t>
            </a:r>
            <a:endParaRPr lang="pl-PL" dirty="0"/>
          </a:p>
        </p:txBody>
      </p:sp>
      <p:sp>
        <p:nvSpPr>
          <p:cNvPr id="3" name="Symbol zastępczy zawartości 2"/>
          <p:cNvSpPr>
            <a:spLocks noGrp="1"/>
          </p:cNvSpPr>
          <p:nvPr>
            <p:ph idx="1"/>
          </p:nvPr>
        </p:nvSpPr>
        <p:spPr/>
        <p:txBody>
          <a:bodyPr>
            <a:normAutofit/>
          </a:bodyPr>
          <a:lstStyle/>
          <a:p>
            <a:r>
              <a:rPr lang="pl-PL" sz="2800" dirty="0" smtClean="0"/>
              <a:t>Jakie relacje ma nasza wspólnota z członkami innych tradycji chrześcijańskich i wyznań?</a:t>
            </a:r>
          </a:p>
          <a:p>
            <a:r>
              <a:rPr lang="pl-PL" sz="2800" dirty="0" smtClean="0"/>
              <a:t>Czy coś nas łączy i podejmujemy współpracę?</a:t>
            </a:r>
          </a:p>
          <a:p>
            <a:r>
              <a:rPr lang="pl-PL" sz="2800" dirty="0" smtClean="0"/>
              <a:t>Czy szukamy takich kontaktów i czy są nam potrzebne?</a:t>
            </a:r>
          </a:p>
          <a:p>
            <a:r>
              <a:rPr lang="pl-PL" sz="2800" dirty="0" smtClean="0"/>
              <a:t>Czy możemy wspólnie podążać drogą Chrystusa? </a:t>
            </a:r>
            <a:endParaRPr lang="pl-PL"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10. Formowanie się synodalności</a:t>
            </a:r>
            <a:endParaRPr lang="pl-PL" dirty="0"/>
          </a:p>
        </p:txBody>
      </p:sp>
      <p:sp>
        <p:nvSpPr>
          <p:cNvPr id="3" name="Symbol zastępczy zawartości 2"/>
          <p:cNvSpPr>
            <a:spLocks noGrp="1"/>
          </p:cNvSpPr>
          <p:nvPr>
            <p:ph idx="1"/>
          </p:nvPr>
        </p:nvSpPr>
        <p:spPr/>
        <p:txBody>
          <a:bodyPr>
            <a:normAutofit/>
          </a:bodyPr>
          <a:lstStyle/>
          <a:p>
            <a:r>
              <a:rPr lang="pl-PL" sz="2400" dirty="0" smtClean="0"/>
              <a:t>Czy jesteśmy gotowi na zmiany? Czy jesteśmy otwarci na większą aktywność i współodpowiedzialność? Czy nasza wspólnota wolałaby dotychczasowy model uczestniczenia „z boku”?</a:t>
            </a:r>
          </a:p>
          <a:p>
            <a:r>
              <a:rPr lang="pl-PL" sz="2400" dirty="0" smtClean="0"/>
              <a:t>W jaki sposób nasza wspólnota formuje ludzi, aby byli bardziej zdolni do wspólnej drogi, słuchania siebie nawzajem, uczestniczenia w misji i angażowania się w dialog?</a:t>
            </a:r>
          </a:p>
          <a:p>
            <a:r>
              <a:rPr lang="pl-PL" sz="2400" dirty="0" smtClean="0"/>
              <a:t>Jaka jest oferowana formacja ( diecezja, parafia) aby wspierać rozeznawanie i sprawowanie władzy w sposób synodalny?</a:t>
            </a:r>
            <a:endParaRPr lang="pl-PL"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solidFill>
                  <a:srgbClr val="FF0000"/>
                </a:solidFill>
              </a:rPr>
              <a:t>Dziękujemy Duchowi Św. za nasze wspólne rozeznanie</a:t>
            </a:r>
            <a:endParaRPr lang="pl-PL" dirty="0">
              <a:solidFill>
                <a:srgbClr val="FF0000"/>
              </a:solidFill>
            </a:endParaRPr>
          </a:p>
        </p:txBody>
      </p:sp>
      <p:sp>
        <p:nvSpPr>
          <p:cNvPr id="3" name="Podtytuł 2"/>
          <p:cNvSpPr>
            <a:spLocks noGrp="1"/>
          </p:cNvSpPr>
          <p:nvPr>
            <p:ph type="subTitle" idx="1"/>
          </p:nvPr>
        </p:nvSpPr>
        <p:spPr/>
        <p:txBody>
          <a:bodyPr/>
          <a:lstStyle/>
          <a:p>
            <a:r>
              <a:rPr lang="pl-PL" i="1" dirty="0" smtClean="0">
                <a:solidFill>
                  <a:srgbClr val="0070C0"/>
                </a:solidFill>
              </a:rPr>
              <a:t>Omówiliśmy wszystkie punkty , teraz synteza ….i zacznijmy wspólnie drogę synodalną. </a:t>
            </a:r>
            <a:endParaRPr lang="pl-PL" i="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t>SYNOD </a:t>
            </a:r>
            <a:r>
              <a:rPr lang="pl-PL" sz="3200" i="1" dirty="0" smtClean="0"/>
              <a:t>(</a:t>
            </a:r>
            <a:r>
              <a:rPr lang="pl-PL" sz="3200" i="1" dirty="0" err="1" smtClean="0"/>
              <a:t>gr.synhodos</a:t>
            </a:r>
            <a:r>
              <a:rPr lang="pl-PL" sz="3200" i="1" dirty="0" smtClean="0"/>
              <a:t>) wspólna droga</a:t>
            </a:r>
            <a:endParaRPr lang="pl-PL" sz="3200" dirty="0"/>
          </a:p>
        </p:txBody>
      </p:sp>
      <p:sp>
        <p:nvSpPr>
          <p:cNvPr id="3" name="Symbol zastępczy zawartości 2"/>
          <p:cNvSpPr>
            <a:spLocks noGrp="1"/>
          </p:cNvSpPr>
          <p:nvPr>
            <p:ph idx="1"/>
          </p:nvPr>
        </p:nvSpPr>
        <p:spPr/>
        <p:txBody>
          <a:bodyPr>
            <a:normAutofit lnSpcReduction="10000"/>
          </a:bodyPr>
          <a:lstStyle/>
          <a:p>
            <a:r>
              <a:rPr lang="pl-PL" dirty="0" smtClean="0"/>
              <a:t>Papież Franciszek - sobota, 18 września 2021 </a:t>
            </a:r>
            <a:r>
              <a:rPr lang="pl-PL" dirty="0" err="1" smtClean="0"/>
              <a:t>r</a:t>
            </a:r>
            <a:endParaRPr lang="pl-PL" dirty="0" smtClean="0"/>
          </a:p>
          <a:p>
            <a:r>
              <a:rPr lang="pl-PL" dirty="0" smtClean="0"/>
              <a:t>„…</a:t>
            </a:r>
            <a:r>
              <a:rPr lang="pl-PL" sz="2400" i="1" dirty="0" smtClean="0"/>
              <a:t>Chrześcijaństwo zawsze musi być ludzkie, humanizujące, zasypujące różnice, zbliżające to, co dalekie, przekształcające je w swojskość, w bliskość. Jednym ze złych zjawisk w Kościele, wręcz perwersją, jest </a:t>
            </a:r>
            <a:r>
              <a:rPr lang="pl-PL" sz="2400" i="1" u="sng" dirty="0" smtClean="0"/>
              <a:t>klerykalizm</a:t>
            </a:r>
            <a:r>
              <a:rPr lang="pl-PL" sz="2400" i="1" dirty="0" smtClean="0"/>
              <a:t> oddzielający kapłana, biskupa od ludzi. Biskup i ksiądz oderwany od ludu jest urzędnikiem, a nie duszpasterzem</a:t>
            </a:r>
            <a:r>
              <a:rPr lang="pl-PL" dirty="0" smtClean="0"/>
              <a:t>. </a:t>
            </a:r>
          </a:p>
          <a:p>
            <a:r>
              <a:rPr lang="pl-PL" sz="2600" i="1" u="sng" dirty="0" smtClean="0"/>
              <a:t>Usztywnienie postaw </a:t>
            </a:r>
            <a:r>
              <a:rPr lang="pl-PL" sz="2600" i="1" dirty="0" smtClean="0"/>
              <a:t>jest kolejną perwersją będącą grzechem przeciwko cierpliwości Boga, grzechem przeciwko suwerenności Boga. Tak dzieje się również dzisiaj</a:t>
            </a:r>
            <a:r>
              <a:rPr lang="pl-PL"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SYNOD </a:t>
            </a:r>
            <a:r>
              <a:rPr lang="pl-PL" sz="2000" i="1" dirty="0" smtClean="0"/>
              <a:t>(</a:t>
            </a:r>
            <a:r>
              <a:rPr lang="pl-PL" sz="2000" i="1" dirty="0" err="1" smtClean="0"/>
              <a:t>gr.synhodos</a:t>
            </a:r>
            <a:r>
              <a:rPr lang="pl-PL" sz="2000" i="1" dirty="0" smtClean="0"/>
              <a:t>) </a:t>
            </a:r>
            <a:r>
              <a:rPr lang="pl-PL" sz="3600" i="1" dirty="0" smtClean="0"/>
              <a:t>wspólna droga</a:t>
            </a:r>
            <a:endParaRPr lang="pl-PL" sz="2000" i="1" dirty="0"/>
          </a:p>
        </p:txBody>
      </p:sp>
      <p:sp>
        <p:nvSpPr>
          <p:cNvPr id="3" name="Symbol zastępczy zawartości 2"/>
          <p:cNvSpPr>
            <a:spLocks noGrp="1"/>
          </p:cNvSpPr>
          <p:nvPr>
            <p:ph idx="1"/>
          </p:nvPr>
        </p:nvSpPr>
        <p:spPr/>
        <p:txBody>
          <a:bodyPr/>
          <a:lstStyle/>
          <a:p>
            <a:r>
              <a:rPr lang="pl-PL" dirty="0" smtClean="0"/>
              <a:t>Papież Franciszek - sobota, 18 września 2021 </a:t>
            </a:r>
            <a:r>
              <a:rPr lang="pl-PL" dirty="0" err="1" smtClean="0"/>
              <a:t>r</a:t>
            </a:r>
            <a:endParaRPr lang="pl-PL" dirty="0" smtClean="0"/>
          </a:p>
          <a:p>
            <a:pPr>
              <a:buNone/>
            </a:pPr>
            <a:endParaRPr lang="pl-PL" sz="2400" i="1" dirty="0" smtClean="0"/>
          </a:p>
          <a:p>
            <a:pPr>
              <a:buNone/>
            </a:pPr>
            <a:r>
              <a:rPr lang="pl-PL" sz="2400" i="1" dirty="0" smtClean="0"/>
              <a:t>„…Droga ta jest pomyślana jako dynamika słuchania siebie nawzajem. To właśnie chciałbym podkreślić, dynamika słuchania siebie nawzajem obejmująca wszystkie szczeble Kościoła i angażująca </a:t>
            </a:r>
            <a:r>
              <a:rPr lang="pl-PL" sz="2400" i="1" u="sng" dirty="0" smtClean="0"/>
              <a:t>cały Lud Boży</a:t>
            </a:r>
            <a:r>
              <a:rPr lang="pl-PL" sz="2400" i="1" dirty="0" smtClean="0"/>
              <a:t>. (..)</a:t>
            </a:r>
            <a:r>
              <a:rPr lang="pl-PL" sz="2400" dirty="0" smtClean="0"/>
              <a:t> </a:t>
            </a:r>
            <a:r>
              <a:rPr lang="pl-PL" sz="2400" i="1" dirty="0" smtClean="0"/>
              <a:t>wszyscy muszą słuchać się między sobą. Słuchać siebie nawzajem. Rozmawiać ze sobą i słuchać siebie nawzajem. Rzecz nie w tym, by zasięgnąć opinii, to nie o to chodzi…”</a:t>
            </a:r>
            <a:endParaRPr lang="pl-PL" sz="24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smtClean="0"/>
              <a:t>SYNOD </a:t>
            </a:r>
            <a:r>
              <a:rPr lang="pl-PL" sz="3600" i="1" dirty="0" smtClean="0"/>
              <a:t>(</a:t>
            </a:r>
            <a:r>
              <a:rPr lang="pl-PL" sz="3600" i="1" dirty="0" err="1" smtClean="0"/>
              <a:t>gr.synhodos</a:t>
            </a:r>
            <a:r>
              <a:rPr lang="pl-PL" sz="3600" i="1" dirty="0" smtClean="0"/>
              <a:t>) wspólna droga</a:t>
            </a:r>
            <a:endParaRPr lang="pl-PL" sz="3600" dirty="0"/>
          </a:p>
        </p:txBody>
      </p:sp>
      <p:sp>
        <p:nvSpPr>
          <p:cNvPr id="3" name="Symbol zastępczy zawartości 2"/>
          <p:cNvSpPr>
            <a:spLocks noGrp="1"/>
          </p:cNvSpPr>
          <p:nvPr>
            <p:ph idx="1"/>
          </p:nvPr>
        </p:nvSpPr>
        <p:spPr/>
        <p:txBody>
          <a:bodyPr>
            <a:normAutofit/>
          </a:bodyPr>
          <a:lstStyle/>
          <a:p>
            <a:r>
              <a:rPr lang="pl-PL" dirty="0" smtClean="0"/>
              <a:t>Papież Franciszek - sobota, 18 września 2021</a:t>
            </a:r>
          </a:p>
          <a:p>
            <a:r>
              <a:rPr lang="pl-PL" dirty="0" smtClean="0"/>
              <a:t> </a:t>
            </a:r>
            <a:r>
              <a:rPr lang="pl-PL" sz="2200" i="1" dirty="0" smtClean="0"/>
              <a:t>„Postanowiliśmy bowiem, Duch Święty i my, nie nakładać na was żadnego ciężaru oprócz tego, co konieczne” (</a:t>
            </a:r>
            <a:r>
              <a:rPr lang="pl-PL" sz="2200" i="1" dirty="0" err="1" smtClean="0"/>
              <a:t>Dz</a:t>
            </a:r>
            <a:r>
              <a:rPr lang="pl-PL" sz="2200" i="1" dirty="0" smtClean="0"/>
              <a:t> 15, 28). „My”: na tym Synodzie idziemy taką drogą, byśmy mogli powiedzieć: „Duch Święty i my postanowiliśmy”. Pozostając pod działaniem Ducha Świętego będziecie bowiem w ciągłym dialogu między sobą, a także w dialogu z Duchem Świętym.</a:t>
            </a:r>
            <a:endParaRPr lang="pl-PL" sz="2200" i="1" dirty="0"/>
          </a:p>
          <a:p>
            <a:r>
              <a:rPr lang="pl-PL" sz="2400" i="1" dirty="0" smtClean="0"/>
              <a:t>Jeśli Kościół się zatrzyma, to nie będzie już Kościołem, lecz pięknym pobożnym stowarzyszeniem, gdyż staje się więzieniem Ducha Świętego…</a:t>
            </a:r>
            <a:r>
              <a:rPr lang="pl-PL" sz="2400" dirty="0" smtClean="0"/>
              <a:t> </a:t>
            </a:r>
            <a:r>
              <a:rPr lang="pl-PL" sz="2400" i="1" dirty="0" smtClean="0"/>
              <a:t>Kościół pogrążony w stagnacji też zaczyna gnić!</a:t>
            </a:r>
            <a:endParaRPr lang="pl-PL" sz="22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dirty="0" smtClean="0"/>
              <a:t>Papież Franciszek - sobota, 18 września 2021</a:t>
            </a:r>
            <a:r>
              <a:rPr lang="pl-PL" sz="3600" dirty="0" smtClean="0"/>
              <a:t/>
            </a:r>
            <a:br>
              <a:rPr lang="pl-PL" sz="3600" dirty="0" smtClean="0"/>
            </a:br>
            <a:endParaRPr lang="pl-PL" sz="3600" dirty="0"/>
          </a:p>
        </p:txBody>
      </p:sp>
      <p:sp>
        <p:nvSpPr>
          <p:cNvPr id="3" name="Symbol zastępczy zawartości 2"/>
          <p:cNvSpPr>
            <a:spLocks noGrp="1"/>
          </p:cNvSpPr>
          <p:nvPr>
            <p:ph idx="1"/>
          </p:nvPr>
        </p:nvSpPr>
        <p:spPr>
          <a:xfrm>
            <a:off x="457200" y="980728"/>
            <a:ext cx="8229600" cy="5145435"/>
          </a:xfrm>
        </p:spPr>
        <p:txBody>
          <a:bodyPr>
            <a:normAutofit fontScale="92500" lnSpcReduction="10000"/>
          </a:bodyPr>
          <a:lstStyle/>
          <a:p>
            <a:r>
              <a:rPr lang="pl-PL" sz="2400" i="1" dirty="0" smtClean="0"/>
              <a:t>. „Ależ, Ojcze Święty, co Ty mówisz? Ubodzy, żebracy, młodzi narkomani, wszyscy odrzuceni przez społeczeństwo, są częścią Synodu?” Tak, mój drogi, tak, moja droga, nie ja to mówię, lecz Pan. Oni są częścią Kościoła!</a:t>
            </a:r>
            <a:r>
              <a:rPr lang="pl-PL" sz="2400" dirty="0" smtClean="0"/>
              <a:t> </a:t>
            </a:r>
            <a:r>
              <a:rPr lang="pl-PL" sz="2400" i="1" dirty="0" smtClean="0"/>
              <a:t>Synod nie zna granic, obejmuje wszystkich.</a:t>
            </a:r>
          </a:p>
          <a:p>
            <a:r>
              <a:rPr lang="pl-PL" sz="2400" i="1" dirty="0" smtClean="0"/>
              <a:t>Jeśli parafia ma nie być ekskluzywnym klubem, lecz domem wszystkich ludzi z okolicy, to proszę was, abyście zostawili drzwi i okna otwarte i nie ograniczali się do dostrzegania włącznie tych, którzy uczestniczą w życiu parafii lub myślą dokładnie tak jak wy, bo to będzie 3, 4 lub 5 proc., nie więcej. </a:t>
            </a:r>
            <a:r>
              <a:rPr lang="pl-PL" sz="2400" i="1" u="sng" dirty="0" smtClean="0"/>
              <a:t>Pozwólcie przyjść wszystkim...</a:t>
            </a:r>
          </a:p>
          <a:p>
            <a:r>
              <a:rPr lang="pl-PL" sz="2400" i="1" dirty="0" smtClean="0"/>
              <a:t>Musimy jednak wyjść poza 3-4 procent tych, którzy są najbliżej i pójść dalej, aby słuchać innych, którzy czasami będą nas obrażać i odpychać, ale musimy słuchać tego, co oni myślą, nie próbując narzucać im naszych własnych przekonań. Pozwólmy Duchowi Świętemu mówić do nas. </a:t>
            </a:r>
          </a:p>
          <a:p>
            <a:r>
              <a:rPr lang="pl-PL" sz="2400" b="1" dirty="0" smtClean="0">
                <a:solidFill>
                  <a:srgbClr val="FF0000"/>
                </a:solidFill>
              </a:rPr>
              <a:t>Miejcie odwagę i idźcie naprzód!</a:t>
            </a:r>
            <a:endParaRPr lang="pl-PL" sz="2400" b="1" i="1" dirty="0" smtClean="0">
              <a:solidFill>
                <a:srgbClr val="FF0000"/>
              </a:solidFill>
            </a:endParaRPr>
          </a:p>
          <a:p>
            <a:pPr>
              <a:buNone/>
            </a:pPr>
            <a:endParaRPr lang="pl-PL" sz="2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err="1" smtClean="0"/>
              <a:t>Abp.Stanisław</a:t>
            </a:r>
            <a:r>
              <a:rPr lang="pl-PL" sz="3200" dirty="0" smtClean="0"/>
              <a:t> Gądecki – 17.10.2021</a:t>
            </a:r>
            <a:endParaRPr lang="pl-PL" sz="3200" dirty="0"/>
          </a:p>
        </p:txBody>
      </p:sp>
      <p:sp>
        <p:nvSpPr>
          <p:cNvPr id="3" name="Symbol zastępczy zawartości 2"/>
          <p:cNvSpPr>
            <a:spLocks noGrp="1"/>
          </p:cNvSpPr>
          <p:nvPr>
            <p:ph idx="1"/>
          </p:nvPr>
        </p:nvSpPr>
        <p:spPr/>
        <p:txBody>
          <a:bodyPr>
            <a:normAutofit/>
          </a:bodyPr>
          <a:lstStyle/>
          <a:p>
            <a:r>
              <a:rPr lang="pl-PL" sz="2000" dirty="0" smtClean="0"/>
              <a:t>Rozpoczynając drogę synodalną jesteśmy wezwani, by stać się ekspertami w sztuce spotkania. Nie w organizowaniu wydarzeń, czy teoretycznych rozważań, ale przede wszystkim w poświęcaniu czasu na spotkanie z Panem i promowaniu spotkań między sobą. </a:t>
            </a:r>
          </a:p>
          <a:p>
            <a:r>
              <a:rPr lang="pl-PL" sz="2000" dirty="0" smtClean="0"/>
              <a:t>Zadajmy sobie pytanie: jak my w Kościele słuchamy? Czy pozwalamy ludziom wyrażać siebie, kroczyć w wierze, nawet jeśli mają trudne drogi życiowe, bez odrzucenia czy osądzania? Jest to ćwiczenie powolne, być może męczące, żeby nauczyć się słuchać siebie nawzajem – biskupi, księża, zakonnicy i świeccy – unikając sztucznych i powierzchownych odpowiedzi.</a:t>
            </a:r>
            <a:endParaRPr lang="pl-PL" sz="2000" dirty="0"/>
          </a:p>
          <a:p>
            <a:r>
              <a:rPr lang="pl-PL" sz="2000" dirty="0" smtClean="0"/>
              <a:t>Dlatego – gdy mówimy o Kościele synodalnym – nie możemy zadowalać się formą, ale potrzebujemy treści, narzędzi i struktur, które sprzyjają dialogowi wewnątrz ludu Bożego, zwłaszcza między kapłanami a świeckimi</a:t>
            </a:r>
            <a:endParaRPr lang="pl-PL"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SYNOD</a:t>
            </a:r>
            <a:endParaRPr lang="pl-PL" dirty="0"/>
          </a:p>
        </p:txBody>
      </p:sp>
      <p:sp>
        <p:nvSpPr>
          <p:cNvPr id="3" name="Symbol zastępczy zawartości 2"/>
          <p:cNvSpPr>
            <a:spLocks noGrp="1"/>
          </p:cNvSpPr>
          <p:nvPr>
            <p:ph idx="1"/>
          </p:nvPr>
        </p:nvSpPr>
        <p:spPr/>
        <p:txBody>
          <a:bodyPr>
            <a:normAutofit/>
          </a:bodyPr>
          <a:lstStyle/>
          <a:p>
            <a:pPr>
              <a:buNone/>
            </a:pPr>
            <a:endParaRPr lang="pl-PL" sz="4000" dirty="0" smtClean="0"/>
          </a:p>
          <a:p>
            <a:pPr>
              <a:buNone/>
            </a:pPr>
            <a:r>
              <a:rPr lang="pl-PL" sz="4000" dirty="0" smtClean="0"/>
              <a:t>GŁÓWNE ETAPY :</a:t>
            </a:r>
          </a:p>
          <a:p>
            <a:pPr>
              <a:buFont typeface="Arial" charset="0"/>
              <a:buChar char="•"/>
            </a:pPr>
            <a:r>
              <a:rPr lang="pl-PL" sz="4000" dirty="0" smtClean="0"/>
              <a:t>SPOTKANIE</a:t>
            </a:r>
          </a:p>
          <a:p>
            <a:pPr>
              <a:buFont typeface="Arial" charset="0"/>
              <a:buChar char="•"/>
            </a:pPr>
            <a:r>
              <a:rPr lang="pl-PL" sz="4000" dirty="0" smtClean="0"/>
              <a:t>SŁUCHANIE</a:t>
            </a:r>
          </a:p>
          <a:p>
            <a:pPr>
              <a:buFont typeface="Arial" charset="0"/>
              <a:buChar char="•"/>
            </a:pPr>
            <a:r>
              <a:rPr lang="pl-PL" sz="4000" dirty="0" smtClean="0"/>
              <a:t>ROZEZNANIE</a:t>
            </a:r>
            <a:endParaRPr lang="pl-PL"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dirty="0" smtClean="0"/>
              <a:t>Kalendarium</a:t>
            </a:r>
            <a:endParaRPr lang="pl-PL" dirty="0"/>
          </a:p>
        </p:txBody>
      </p:sp>
      <p:sp>
        <p:nvSpPr>
          <p:cNvPr id="3" name="Symbol zastępczy zawartości 2"/>
          <p:cNvSpPr>
            <a:spLocks noGrp="1"/>
          </p:cNvSpPr>
          <p:nvPr>
            <p:ph idx="1"/>
          </p:nvPr>
        </p:nvSpPr>
        <p:spPr>
          <a:xfrm>
            <a:off x="457200" y="1052736"/>
            <a:ext cx="8229600" cy="5472608"/>
          </a:xfrm>
        </p:spPr>
        <p:txBody>
          <a:bodyPr>
            <a:noAutofit/>
          </a:bodyPr>
          <a:lstStyle/>
          <a:p>
            <a:r>
              <a:rPr lang="pl-PL" sz="1800" dirty="0" smtClean="0"/>
              <a:t>W Archidiecezji Poznańskiej pierwszy etap Synodu został otwarty podczas mszy świętej 17 października 2021 r. w bazylice archikatedralnej pod przewodnictwem </a:t>
            </a:r>
            <a:r>
              <a:rPr lang="pl-PL" sz="1800" dirty="0" err="1" smtClean="0"/>
              <a:t>abp</a:t>
            </a:r>
            <a:r>
              <a:rPr lang="pl-PL" sz="1800" dirty="0" smtClean="0"/>
              <a:t>. Stanisława Gądeckiego, Metropolity Poznańskiego i Przewodniczącego Konferencji Episkopatu Polski, i zakończy się 30 czerwca 2022 r. </a:t>
            </a:r>
          </a:p>
          <a:p>
            <a:r>
              <a:rPr lang="pl-PL" sz="1800" dirty="0" smtClean="0"/>
              <a:t>Po pierwszym etapie konsultacji w diecezjach nastąpi etap syntezy ogólnopolskiej i kontynentalnej dla Europy. Synod zakończy się w październiku 2023 r. na XVI Zgromadzeniu Synodu Biskupów.</a:t>
            </a:r>
          </a:p>
          <a:p>
            <a:r>
              <a:rPr lang="pl-PL" sz="1800" dirty="0" smtClean="0"/>
              <a:t> I</a:t>
            </a:r>
            <a:r>
              <a:rPr lang="pl-PL" sz="1800" b="1" dirty="0" smtClean="0"/>
              <a:t>. Przygotowanie </a:t>
            </a:r>
            <a:r>
              <a:rPr lang="pl-PL" sz="1800" dirty="0" smtClean="0"/>
              <a:t>– do świąt Bożego Narodzenia 2021 r. – czas intensywnej modlitwy – zaproszenie do współpracy wszystkich, którzy chcieliby uczestniczyć w organizacji i promocji drogi synodalnej – zbieranie zgłoszeń i przygotowanie koordynatorów odpowiedzialnych za organizację grup,</a:t>
            </a:r>
          </a:p>
          <a:p>
            <a:r>
              <a:rPr lang="pl-PL" sz="1800" dirty="0" smtClean="0"/>
              <a:t> II. </a:t>
            </a:r>
            <a:r>
              <a:rPr lang="pl-PL" sz="1800" b="1" dirty="0" smtClean="0"/>
              <a:t>Wzajemne słuchanie </a:t>
            </a:r>
            <a:r>
              <a:rPr lang="pl-PL" sz="1800" dirty="0" smtClean="0"/>
              <a:t>– od świąt Bożego Narodzenia 2021 do Wielkanocy 2022 r. – czas rozmów, pisania syntez w grupach oraz przesyłanie syntez do Sekretariatu Synodu </a:t>
            </a:r>
          </a:p>
          <a:p>
            <a:r>
              <a:rPr lang="pl-PL" sz="1800" dirty="0" smtClean="0"/>
              <a:t>III. </a:t>
            </a:r>
            <a:r>
              <a:rPr lang="pl-PL" sz="1800" b="1" dirty="0" smtClean="0"/>
              <a:t>Pierwsze podsumowanie </a:t>
            </a:r>
            <a:r>
              <a:rPr lang="pl-PL" sz="1800" dirty="0" smtClean="0"/>
              <a:t>– od Wielkanocy 2022 do 30 czerwca 2022 r. – czytanie i podsumowanie syntez przesyłanych z całej archidiecezji do Sekretariatu Synodu – spotkanie </a:t>
            </a:r>
            <a:r>
              <a:rPr lang="pl-PL" sz="1800" dirty="0" err="1" smtClean="0"/>
              <a:t>presynodalne</a:t>
            </a:r>
            <a:r>
              <a:rPr lang="pl-PL" sz="1800" dirty="0" smtClean="0"/>
              <a:t> i zatwierdzenie syntezy diecezjalnej – przesłanie syntezy diecezjalnej do Konferencji Episkopatu Polski </a:t>
            </a:r>
          </a:p>
          <a:p>
            <a:r>
              <a:rPr lang="pl-PL" sz="1800" dirty="0" smtClean="0"/>
              <a:t>IV</a:t>
            </a:r>
            <a:r>
              <a:rPr lang="pl-PL" sz="1800" b="1" dirty="0" smtClean="0"/>
              <a:t>. Kontynuacja </a:t>
            </a:r>
            <a:r>
              <a:rPr lang="pl-PL" sz="1800" dirty="0" smtClean="0"/>
              <a:t>– od Wielkanocy 2022 r. do Synodu w Rzymie (jesień 2023 </a:t>
            </a:r>
            <a:r>
              <a:rPr lang="pl-PL" sz="1800" dirty="0" err="1" smtClean="0"/>
              <a:t>r</a:t>
            </a:r>
            <a:r>
              <a:rPr lang="pl-PL" sz="1800" dirty="0" smtClean="0"/>
              <a:t>)</a:t>
            </a:r>
            <a:endParaRPr lang="pl-PL"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 klasyczny">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23403</TotalTime>
  <Words>1222</Words>
  <Application>Microsoft Office PowerPoint</Application>
  <PresentationFormat>Pokaz na ekranie (4:3)</PresentationFormat>
  <Paragraphs>137</Paragraphs>
  <Slides>25</Slides>
  <Notes>0</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Motyw pakietu Office</vt:lpstr>
      <vt:lpstr>Slajd 1</vt:lpstr>
      <vt:lpstr>ADSUMUS SANCTE SPIRITUS</vt:lpstr>
      <vt:lpstr>SYNOD (gr.synhodos) wspólna droga</vt:lpstr>
      <vt:lpstr>SYNOD (gr.synhodos) wspólna droga</vt:lpstr>
      <vt:lpstr>SYNOD (gr.synhodos) wspólna droga</vt:lpstr>
      <vt:lpstr>Papież Franciszek - sobota, 18 września 2021 </vt:lpstr>
      <vt:lpstr>Abp.Stanisław Gądecki – 17.10.2021</vt:lpstr>
      <vt:lpstr>SYNOD</vt:lpstr>
      <vt:lpstr>Kalendarium</vt:lpstr>
      <vt:lpstr>DLACZEGO DROGA SYNODALNA</vt:lpstr>
      <vt:lpstr>DLACZEGO DROGA SYNODALNA</vt:lpstr>
      <vt:lpstr>Udział w Synodzie</vt:lpstr>
      <vt:lpstr>Nasze spotkania</vt:lpstr>
      <vt:lpstr>Sposób pracy</vt:lpstr>
      <vt:lpstr>1. IDĄC RAZEM</vt:lpstr>
      <vt:lpstr>2. Słuchanie</vt:lpstr>
      <vt:lpstr>3. Zabieranie głosu</vt:lpstr>
      <vt:lpstr>4.Władza i Uczestnictwo</vt:lpstr>
      <vt:lpstr>5.Podejmowanie decyzji </vt:lpstr>
      <vt:lpstr>6. Dialog w Kościele</vt:lpstr>
      <vt:lpstr>7.Celebrowanie</vt:lpstr>
      <vt:lpstr>8.Współodpowiedzialni w misji Kościoła</vt:lpstr>
      <vt:lpstr>9. Ekumenizm</vt:lpstr>
      <vt:lpstr>10. Formowanie się synodalności</vt:lpstr>
      <vt:lpstr>Dziękujemy Duchowi Św. za nasze wspólne rozeznanie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Admin</dc:creator>
  <cp:lastModifiedBy>Admin</cp:lastModifiedBy>
  <cp:revision>123</cp:revision>
  <dcterms:created xsi:type="dcterms:W3CDTF">2022-01-06T15:56:01Z</dcterms:created>
  <dcterms:modified xsi:type="dcterms:W3CDTF">2022-03-17T09:43:19Z</dcterms:modified>
</cp:coreProperties>
</file>